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7" r:id="rId1"/>
  </p:sldMasterIdLst>
  <p:notesMasterIdLst>
    <p:notesMasterId r:id="rId13"/>
  </p:notesMasterIdLst>
  <p:handoutMasterIdLst>
    <p:handoutMasterId r:id="rId14"/>
  </p:handoutMasterIdLst>
  <p:sldIdLst>
    <p:sldId id="316" r:id="rId2"/>
    <p:sldId id="310" r:id="rId3"/>
    <p:sldId id="297" r:id="rId4"/>
    <p:sldId id="312" r:id="rId5"/>
    <p:sldId id="313" r:id="rId6"/>
    <p:sldId id="317" r:id="rId7"/>
    <p:sldId id="319" r:id="rId8"/>
    <p:sldId id="304" r:id="rId9"/>
    <p:sldId id="318" r:id="rId10"/>
    <p:sldId id="314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0000"/>
    <a:srgbClr val="B3FBC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1686" autoAdjust="0"/>
  </p:normalViewPr>
  <p:slideViewPr>
    <p:cSldViewPr>
      <p:cViewPr varScale="1">
        <p:scale>
          <a:sx n="152" d="100"/>
          <a:sy n="152" d="100"/>
        </p:scale>
        <p:origin x="-229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r">
              <a:defRPr sz="1200"/>
            </a:lvl1pPr>
          </a:lstStyle>
          <a:p>
            <a:fld id="{3B88FF8B-386E-4B8A-83E4-DB936C57563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r">
              <a:defRPr sz="1200"/>
            </a:lvl1pPr>
          </a:lstStyle>
          <a:p>
            <a:fld id="{2259FC6F-9FC9-4F5D-A10D-FED8661B7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r">
              <a:defRPr sz="1200"/>
            </a:lvl1pPr>
          </a:lstStyle>
          <a:p>
            <a:fld id="{80F971F0-6B85-481E-85F5-CD68EF1AD51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32" tIns="45117" rIns="90232" bIns="451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034"/>
            <a:ext cx="5608320" cy="4183864"/>
          </a:xfrm>
          <a:prstGeom prst="rect">
            <a:avLst/>
          </a:prstGeom>
        </p:spPr>
        <p:txBody>
          <a:bodyPr vert="horz" lIns="90232" tIns="45117" rIns="90232" bIns="451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r">
              <a:defRPr sz="1200"/>
            </a:lvl1pPr>
          </a:lstStyle>
          <a:p>
            <a:fld id="{FEF0180F-DBF2-4F62-B6B2-083775841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BFEA10-6E11-4EF4-9686-8AE12F4F51A3}" type="datetime1">
              <a:rPr lang="en-US" smtClean="0"/>
              <a:t>3/20/2019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F958-0CF2-4945-A072-5DE8E78E3CBC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8CA2-3D17-488B-B2D3-9150A38C5FF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9481-B773-4912-831A-EC4C7FAB9A6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B5AB-8F1D-4B27-9D84-DD783C7B08AA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E6AB-504B-4CD1-9658-584FC7D0FA85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8C3D-3DC0-41FC-AEA5-59CCC370CADF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14ED-2AFA-4EE2-B45C-6942A7084620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DE97-4147-42E2-881A-65186C037A7F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57E65ED-FDF6-4700-BF8F-38E627B52373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14DEE4-FB42-426C-AA5D-95834217D669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B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506BFF-EEC7-417E-A9D8-8CDABE02AC2C}" type="datetime1">
              <a:rPr lang="en-US" smtClean="0"/>
              <a:t>3/20/2019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  <a:t>Florence County </a:t>
            </a:r>
            <a:b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  <a:t>School District Three</a:t>
            </a:r>
            <a:endParaRPr lang="en-US" dirty="0">
              <a:solidFill>
                <a:srgbClr val="0070C0"/>
              </a:solidFill>
              <a:latin typeface="Albertus Medium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1981200"/>
            <a:ext cx="6934200" cy="25908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500" b="1" dirty="0" smtClean="0">
              <a:solidFill>
                <a:srgbClr val="000000"/>
              </a:solidFill>
              <a:latin typeface="Albertus Medium" pitchFamily="34" charset="0"/>
            </a:endParaRPr>
          </a:p>
          <a:p>
            <a:pPr algn="ctr"/>
            <a:r>
              <a:rPr lang="en-US" sz="4300" b="1" dirty="0" smtClean="0">
                <a:solidFill>
                  <a:srgbClr val="000000"/>
                </a:solidFill>
                <a:latin typeface="Albertus Medium" pitchFamily="34" charset="0"/>
              </a:rPr>
              <a:t>FIRST </a:t>
            </a:r>
            <a:r>
              <a:rPr lang="en-US" sz="4300" b="1" dirty="0">
                <a:solidFill>
                  <a:srgbClr val="000000"/>
                </a:solidFill>
                <a:latin typeface="Albertus Medium" pitchFamily="34" charset="0"/>
              </a:rPr>
              <a:t>READING </a:t>
            </a:r>
          </a:p>
          <a:p>
            <a:pPr algn="ctr"/>
            <a:endParaRPr lang="en-US" sz="3500" b="1" dirty="0" smtClean="0">
              <a:solidFill>
                <a:srgbClr val="000000"/>
              </a:solidFill>
              <a:latin typeface="Albertus Medium" pitchFamily="34" charset="0"/>
            </a:endParaRPr>
          </a:p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Albertus Medium" pitchFamily="34" charset="0"/>
              </a:rPr>
              <a:t>General Fund  Budget</a:t>
            </a:r>
            <a:endParaRPr lang="en-US" sz="1700" b="1" dirty="0" smtClean="0">
              <a:solidFill>
                <a:srgbClr val="000000"/>
              </a:solidFill>
              <a:latin typeface="Albertus Medium" pitchFamily="34" charset="0"/>
            </a:endParaRPr>
          </a:p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Albertus Medium" pitchFamily="34" charset="0"/>
              </a:rPr>
              <a:t>Fiscal Year 2019-2020</a:t>
            </a:r>
          </a:p>
          <a:p>
            <a:pPr algn="ctr">
              <a:tabLst>
                <a:tab pos="1941513" algn="l"/>
              </a:tabLst>
            </a:pPr>
            <a:endParaRPr lang="en-US" sz="1600" b="1" dirty="0" smtClean="0">
              <a:solidFill>
                <a:srgbClr val="000000"/>
              </a:solidFill>
              <a:latin typeface="Albertus Medium" pitchFamily="34" charset="0"/>
            </a:endParaRPr>
          </a:p>
          <a:p>
            <a:pPr algn="ctr"/>
            <a:endParaRPr lang="en-US" sz="3500" b="1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3500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3500" dirty="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181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Laura Hickson, Ed.S.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Superintendent</a:t>
            </a:r>
          </a:p>
          <a:p>
            <a:endParaRPr lang="en-US" sz="16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Michelle B. Humphrey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Director of Finance</a:t>
            </a:r>
            <a:endParaRPr lang="en-US" sz="16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lbertus Medium" pitchFamily="34" charset="0"/>
              </a:rPr>
              <a:t>March 21, 2019</a:t>
            </a:r>
            <a:endParaRPr lang="en-US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1143000"/>
          </a:xfrm>
        </p:spPr>
        <p:txBody>
          <a:bodyPr>
            <a:noAutofit/>
          </a:bodyPr>
          <a:lstStyle/>
          <a:p>
            <a:pPr algn="ctr">
              <a:tabLst>
                <a:tab pos="3429000" algn="l"/>
              </a:tabLst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800" dirty="0" smtClean="0"/>
              <a:t>PRELIMINARY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/>
              <a:t>GENERAL FUND BUDGET</a:t>
            </a:r>
            <a:br>
              <a:rPr lang="en-US" sz="1800" dirty="0" smtClean="0"/>
            </a:br>
            <a:r>
              <a:rPr lang="en-US" sz="1800" dirty="0" smtClean="0"/>
              <a:t>FY 2019-2020</a:t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32511"/>
              </p:ext>
            </p:extLst>
          </p:nvPr>
        </p:nvGraphicFramePr>
        <p:xfrm>
          <a:off x="609599" y="1371599"/>
          <a:ext cx="8037674" cy="4568024"/>
        </p:xfrm>
        <a:graphic>
          <a:graphicData uri="http://schemas.openxmlformats.org/drawingml/2006/table">
            <a:tbl>
              <a:tblPr/>
              <a:tblGrid>
                <a:gridCol w="1308789">
                  <a:extLst>
                    <a:ext uri="{9D8B030D-6E8A-4147-A177-3AD203B41FA5}">
                      <a16:colId xmlns:a16="http://schemas.microsoft.com/office/drawing/2014/main" xmlns="" val="1959693336"/>
                    </a:ext>
                  </a:extLst>
                </a:gridCol>
                <a:gridCol w="1365693">
                  <a:extLst>
                    <a:ext uri="{9D8B030D-6E8A-4147-A177-3AD203B41FA5}">
                      <a16:colId xmlns:a16="http://schemas.microsoft.com/office/drawing/2014/main" xmlns="" val="1206252247"/>
                    </a:ext>
                  </a:extLst>
                </a:gridCol>
                <a:gridCol w="1166529">
                  <a:extLst>
                    <a:ext uri="{9D8B030D-6E8A-4147-A177-3AD203B41FA5}">
                      <a16:colId xmlns:a16="http://schemas.microsoft.com/office/drawing/2014/main" xmlns="" val="1149334139"/>
                    </a:ext>
                  </a:extLst>
                </a:gridCol>
                <a:gridCol w="1266112">
                  <a:extLst>
                    <a:ext uri="{9D8B030D-6E8A-4147-A177-3AD203B41FA5}">
                      <a16:colId xmlns:a16="http://schemas.microsoft.com/office/drawing/2014/main" xmlns="" val="153620866"/>
                    </a:ext>
                  </a:extLst>
                </a:gridCol>
                <a:gridCol w="227616">
                  <a:extLst>
                    <a:ext uri="{9D8B030D-6E8A-4147-A177-3AD203B41FA5}">
                      <a16:colId xmlns:a16="http://schemas.microsoft.com/office/drawing/2014/main" xmlns="" val="1433492813"/>
                    </a:ext>
                  </a:extLst>
                </a:gridCol>
                <a:gridCol w="1436823">
                  <a:extLst>
                    <a:ext uri="{9D8B030D-6E8A-4147-A177-3AD203B41FA5}">
                      <a16:colId xmlns:a16="http://schemas.microsoft.com/office/drawing/2014/main" xmlns="" val="3302433611"/>
                    </a:ext>
                  </a:extLst>
                </a:gridCol>
                <a:gridCol w="1266112">
                  <a:extLst>
                    <a:ext uri="{9D8B030D-6E8A-4147-A177-3AD203B41FA5}">
                      <a16:colId xmlns:a16="http://schemas.microsoft.com/office/drawing/2014/main" xmlns="" val="2240499511"/>
                    </a:ext>
                  </a:extLst>
                </a:gridCol>
              </a:tblGrid>
              <a:tr h="198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REVENUE: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776129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LOCAL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7,277,327.12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357855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$ 20,941,691.26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594617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TRANSFER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1,276,026.74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9520912"/>
                  </a:ext>
                </a:extLst>
              </a:tr>
              <a:tr h="1981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$ 29,495,045.12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61860"/>
                  </a:ext>
                </a:extLst>
              </a:tr>
              <a:tr h="1981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8663013"/>
                  </a:ext>
                </a:extLst>
              </a:tr>
              <a:tr h="198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EXPENDITURES: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INSTRUCTIONAL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SUPPORT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3035384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EMPLOYEE SALARIES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$ 16,552,470.29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10,077,475.97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6,474,994.32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7752746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EMPLOYEE FRINGE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7,756,285.64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4,404,529.43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3,351,756.21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0723274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PURCHASED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3,477,515.42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1,363,474.68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2,114,040.74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293421"/>
                  </a:ext>
                </a:extLst>
              </a:tr>
              <a:tr h="1981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SUPPLIES AND MATERIALS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1,950,957.60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  244,822.65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1,706,134.95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7736577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47,585.06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47,585.06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4910826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OTHER OBJECTS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255,767.13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    11,207.56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244,559.57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851325"/>
                  </a:ext>
                </a:extLst>
              </a:tr>
              <a:tr h="188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59,435.81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    54,465.81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$          4,970.00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815704"/>
                  </a:ext>
                </a:extLst>
              </a:tr>
              <a:tr h="19817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TOTAL 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$ 30,100,016.95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$     16,155,976.10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$ 13,944,040.85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2395649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5558982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Excess Expenditures over 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$       (604,971.83)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018810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699885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872115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4748955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8776124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5382213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6948042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896431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145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1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181600"/>
          </a:xfrm>
          <a:noFill/>
          <a:ln>
            <a:noFill/>
          </a:ln>
        </p:spPr>
        <p:txBody>
          <a:bodyPr wrap="none" numCol="1"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alibri" pitchFamily="34" charset="0"/>
              </a:rPr>
              <a:t>Thursday</a:t>
            </a:r>
            <a:r>
              <a:rPr lang="en-US" sz="2000" b="1" dirty="0">
                <a:latin typeface="Calibri" pitchFamily="34" charset="0"/>
              </a:rPr>
              <a:t>, March 21, 2019                1</a:t>
            </a:r>
            <a:r>
              <a:rPr lang="en-US" sz="2000" b="1" baseline="30000" dirty="0">
                <a:latin typeface="Calibri" pitchFamily="34" charset="0"/>
              </a:rPr>
              <a:t>st</a:t>
            </a:r>
            <a:r>
              <a:rPr lang="en-US" sz="2000" b="1" dirty="0">
                <a:latin typeface="Calibri" pitchFamily="34" charset="0"/>
              </a:rPr>
              <a:t> Reading  of 2019-2020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>
                <a:latin typeface="Calibri" pitchFamily="34" charset="0"/>
              </a:rPr>
              <a:t>                                                           </a:t>
            </a:r>
            <a:r>
              <a:rPr lang="en-US" sz="2000" b="1" dirty="0" smtClean="0">
                <a:latin typeface="Calibri" pitchFamily="34" charset="0"/>
              </a:rPr>
              <a:t>     Proposed </a:t>
            </a:r>
            <a:r>
              <a:rPr lang="en-US" sz="2000" b="1" dirty="0">
                <a:latin typeface="Calibri" pitchFamily="34" charset="0"/>
              </a:rPr>
              <a:t>Budget  </a:t>
            </a:r>
            <a:endParaRPr lang="en-US" sz="2000" b="1" dirty="0" smtClean="0">
              <a:latin typeface="Calibri" pitchFamily="34" charset="0"/>
            </a:endParaRPr>
          </a:p>
          <a:p>
            <a:pPr marL="0">
              <a:buNone/>
            </a:pPr>
            <a:endParaRPr lang="en-US" sz="2000" b="1" dirty="0" smtClean="0">
              <a:latin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latin typeface="Calibri" pitchFamily="34" charset="0"/>
              </a:rPr>
              <a:t>Tuesday, April 16, 2019		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Public Hearing @ 6:00 pm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latin typeface="Calibri" pitchFamily="34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latin typeface="Calibri" pitchFamily="34" charset="0"/>
              </a:rPr>
              <a:t>Thursday, May 16, 2019	                 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Public Hearing @ 5:00 pm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latin typeface="Calibri" pitchFamily="34" charset="0"/>
              </a:rPr>
              <a:t>						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libri" pitchFamily="34" charset="0"/>
              </a:rPr>
              <a:t>Thursday, May 16, 2019  	                 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Reading of 2019-2020 Budget</a:t>
            </a:r>
          </a:p>
          <a:p>
            <a:pPr algn="just">
              <a:buNone/>
            </a:pPr>
            <a:r>
              <a:rPr lang="en-US" sz="2000" b="1" dirty="0" smtClean="0">
                <a:latin typeface="Calibri" pitchFamily="34" charset="0"/>
              </a:rPr>
              <a:t>					  @ May Board Meeting</a:t>
            </a:r>
          </a:p>
          <a:p>
            <a:pPr algn="just">
              <a:buNone/>
            </a:pPr>
            <a:endParaRPr lang="en-US" sz="2000" b="1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Calibri" pitchFamily="34" charset="0"/>
              </a:rPr>
              <a:t>Thursday, </a:t>
            </a:r>
            <a:r>
              <a:rPr lang="en-US" sz="2000" b="1" dirty="0" smtClean="0">
                <a:latin typeface="Calibri" pitchFamily="34" charset="0"/>
              </a:rPr>
              <a:t>June 20, </a:t>
            </a:r>
            <a:r>
              <a:rPr lang="en-US" sz="2000" b="1" dirty="0">
                <a:latin typeface="Calibri" pitchFamily="34" charset="0"/>
              </a:rPr>
              <a:t>2019  	              </a:t>
            </a:r>
            <a:r>
              <a:rPr lang="en-US" sz="2000" b="1" dirty="0" smtClean="0">
                <a:latin typeface="Calibri" pitchFamily="34" charset="0"/>
              </a:rPr>
              <a:t>   FINAL </a:t>
            </a:r>
            <a:r>
              <a:rPr lang="en-US" sz="2000" b="1" dirty="0">
                <a:latin typeface="Calibri" pitchFamily="34" charset="0"/>
              </a:rPr>
              <a:t>Reading of 2019-2020 Budget</a:t>
            </a:r>
          </a:p>
          <a:p>
            <a:pPr algn="just">
              <a:buNone/>
            </a:pPr>
            <a:r>
              <a:rPr lang="en-US" sz="2000" b="1" dirty="0">
                <a:latin typeface="Calibri" pitchFamily="34" charset="0"/>
              </a:rPr>
              <a:t>					</a:t>
            </a:r>
            <a:r>
              <a:rPr lang="en-US" sz="2000" b="1" dirty="0" smtClean="0">
                <a:latin typeface="Calibri" pitchFamily="34" charset="0"/>
              </a:rPr>
              <a:t>  @ June </a:t>
            </a:r>
            <a:r>
              <a:rPr lang="en-US" sz="2000" b="1" dirty="0">
                <a:latin typeface="Calibri" pitchFamily="34" charset="0"/>
              </a:rPr>
              <a:t>Board Meeting</a:t>
            </a:r>
          </a:p>
          <a:p>
            <a:pPr>
              <a:buNone/>
            </a:pPr>
            <a:endParaRPr lang="en-US" sz="1400" b="1" dirty="0" smtClean="0">
              <a:latin typeface="Calibri" pitchFamily="34" charset="0"/>
            </a:endParaRP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  <a:p>
            <a:pPr>
              <a:buNone/>
            </a:pPr>
            <a:endParaRPr lang="en-US" sz="1400" b="1" dirty="0" smtClean="0">
              <a:latin typeface="Calibri" pitchFamily="34" charset="0"/>
            </a:endParaRP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11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lbertus Medium" pitchFamily="34" charset="0"/>
              </a:rPr>
              <a:t>TIMELINE FOR  </a:t>
            </a:r>
            <a:r>
              <a:rPr lang="en-US" sz="2700" dirty="0" smtClean="0">
                <a:solidFill>
                  <a:srgbClr val="0070C0"/>
                </a:solidFill>
                <a:latin typeface="Albertus Medium" pitchFamily="34" charset="0"/>
              </a:rPr>
              <a:t>2019-2020    BUDGET APPROVAL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762000"/>
            <a:ext cx="7861300" cy="6858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7600" dirty="0" smtClean="0">
                <a:solidFill>
                  <a:srgbClr val="000000"/>
                </a:solidFill>
                <a:latin typeface="Brush Script MT" pitchFamily="66" charset="0"/>
              </a:rPr>
              <a:t>Ensuring Our Students are College and/or Career Ready</a:t>
            </a:r>
          </a:p>
          <a:p>
            <a:pPr>
              <a:buNone/>
            </a:pP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588336" cy="6858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2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914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 New Roman     "/>
                <a:cs typeface="Aharoni" pitchFamily="2" charset="-79"/>
              </a:rPr>
              <a:t>MISSION</a:t>
            </a:r>
            <a:endParaRPr lang="en-US" sz="4800" dirty="0">
              <a:solidFill>
                <a:srgbClr val="0070C0"/>
              </a:solidFill>
              <a:latin typeface=" New Roman     "/>
              <a:cs typeface="Aharoni" pitchFamily="2" charset="-79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64298" y="1981200"/>
            <a:ext cx="5015405" cy="3692526"/>
            <a:chOff x="1752600" y="1981200"/>
            <a:chExt cx="5015405" cy="3692526"/>
          </a:xfrm>
        </p:grpSpPr>
        <p:pic>
          <p:nvPicPr>
            <p:cNvPr id="1027" name="Picture 3" descr="C:\Users\bhuckabee\Desktop\Resize\Horizontal\B30A648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981200"/>
              <a:ext cx="2424606" cy="1939925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bhuckabee\Desktop\Resize\Horizontal\B30A6576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1981200"/>
              <a:ext cx="2424605" cy="1939925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bhuckabee\Desktop\Resize\Horizontal\B30A729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3733800"/>
              <a:ext cx="2424606" cy="1939926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38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665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improve the academic success of all students.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ensure the safety of all district schools, offices, students, and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increase the number of students reading on grade level in grades K-3.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recruit, retain, and train excellent instructional and administrative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build effective school, community and business relationships/partnerships.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ensure financial stability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3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 flipH="1">
            <a:off x="990600" y="457200"/>
            <a:ext cx="7162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2019-2020 DISTRICT GOALS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01917"/>
              </p:ext>
            </p:extLst>
          </p:nvPr>
        </p:nvGraphicFramePr>
        <p:xfrm>
          <a:off x="381000" y="685796"/>
          <a:ext cx="8412160" cy="508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2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2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24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24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47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</a:t>
                      </a:r>
                      <a:r>
                        <a:rPr lang="en-US" sz="1600" baseline="0" dirty="0" smtClean="0"/>
                        <a:t>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Fully Funded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State Funded</a:t>
                      </a:r>
                    </a:p>
                    <a:p>
                      <a:r>
                        <a:rPr lang="en-US" baseline="0" dirty="0" smtClean="0"/>
                        <a:t>FSD #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EFA</a:t>
                      </a:r>
                      <a:r>
                        <a:rPr lang="en-US" baseline="0" dirty="0" smtClean="0"/>
                        <a:t> Shortfall</a:t>
                      </a:r>
                    </a:p>
                    <a:p>
                      <a:r>
                        <a:rPr lang="en-US" baseline="0" dirty="0" smtClean="0"/>
                        <a:t>Per pupil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011">
                <a:tc>
                  <a:txBody>
                    <a:bodyPr/>
                    <a:lstStyle/>
                    <a:p>
                      <a:r>
                        <a:rPr lang="en-US" dirty="0" smtClean="0"/>
                        <a:t>2010-2011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$1,630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($1,090)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($914)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($910)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($759)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$1,813.17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($641)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$2,801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$1,888.44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($604)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$2,933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$2,350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$2,010.29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($583)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$2,984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$2,062.56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($559)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$2,113.97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($533)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$2,485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$2,100.59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**$5 Cap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1503">
                <a:tc>
                  <a:txBody>
                    <a:bodyPr/>
                    <a:lstStyle/>
                    <a:p>
                      <a:r>
                        <a:rPr lang="en-US" dirty="0" smtClean="0"/>
                        <a:t>2019-2020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IMPLIED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 State Aid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588336" cy="6858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4</a:t>
            </a:fld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History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</a:rPr>
              <a:t> 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of Base Student Cost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1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itchFamily="34" charset="0"/>
              </a:rPr>
              <a:t>MOST NOTABLE CHANGES: RESTRUCTURING OF BUDGET LINE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Calibri" pitchFamily="34" charset="0"/>
            </a:endParaRPr>
          </a:p>
          <a:p>
            <a:pPr marL="393192" lvl="1" indent="0">
              <a:buNone/>
            </a:pPr>
            <a:r>
              <a:rPr lang="en-US" sz="2400" dirty="0" smtClean="0">
                <a:latin typeface="Calibri" pitchFamily="34" charset="0"/>
              </a:rPr>
              <a:t>TWO LINES : EFA BASE STUDENT COST + EFA FRINGE  =</a:t>
            </a:r>
          </a:p>
          <a:p>
            <a:pPr marL="393192" lvl="1" indent="0">
              <a:buNone/>
            </a:pPr>
            <a:r>
              <a:rPr lang="en-US" sz="2400" dirty="0" smtClean="0">
                <a:latin typeface="Calibri" pitchFamily="34" charset="0"/>
              </a:rPr>
              <a:t>                             “ STATE AID TO CLASSROOMS”</a:t>
            </a:r>
            <a:endParaRPr lang="en-US" sz="2400" dirty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Calibri" pitchFamily="34" charset="0"/>
              </a:rPr>
              <a:t>D16 </a:t>
            </a:r>
            <a:r>
              <a:rPr lang="en-US" sz="1600" b="1" dirty="0">
                <a:latin typeface="Calibri" pitchFamily="34" charset="0"/>
              </a:rPr>
              <a:t>1.3 State Aid to Classrooms (formerly EFA Formula/Base Student Cost Inflation Factor)</a:t>
            </a:r>
            <a:r>
              <a:rPr lang="en-US" sz="1600" dirty="0">
                <a:latin typeface="Calibri" pitchFamily="34" charset="0"/>
              </a:rPr>
              <a:t>: Deletes the requirement to “include an inflation factor projected by the Revenue and Fiscal Affairs Office to match inflation wages of public-school employees in the Southeast,” and </a:t>
            </a:r>
            <a:r>
              <a:rPr lang="en-US" sz="1600" b="1" dirty="0">
                <a:latin typeface="Calibri" pitchFamily="34" charset="0"/>
              </a:rPr>
              <a:t>deletes any reference to a base student cost</a:t>
            </a:r>
            <a:r>
              <a:rPr lang="en-US" sz="1600" dirty="0">
                <a:latin typeface="Calibri" pitchFamily="34" charset="0"/>
              </a:rPr>
              <a:t>.  Inserts language to specify that State Aid to Classrooms be allocated as follows: “65.78%  must be allocated based on the EFA formula and the differentiated student weightings; 28.47% be allocated based on the manner of distribution of EFA employer contributions in the prior fiscal year; 5.75% be allocated to fully implement the State Minimum Teacher Salary Schedule with a minimum starting teacher salary of $35,000.” Specifies that the “average per pupil State Aid to Classrooms is $3,846.”  It inserts a new statewide minimum teacher salary with funds specified for teacher salaries to be distributed to school districts using the EIA Teacher Salary Supplement methodology. Amendment D16 Whitmire.pdf </a:t>
            </a:r>
          </a:p>
          <a:p>
            <a:pPr marL="109728" indent="0">
              <a:buNone/>
            </a:pPr>
            <a:r>
              <a:rPr lang="en-US" sz="1600" dirty="0" smtClean="0">
                <a:latin typeface="Calibri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5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Education Budget Changes</a:t>
            </a:r>
            <a:endParaRPr lang="en-US" sz="2000" dirty="0">
              <a:solidFill>
                <a:srgbClr val="0070C0"/>
              </a:solidFill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685800" y="838200"/>
            <a:ext cx="7848600" cy="5562599"/>
          </a:xfrm>
        </p:spPr>
        <p:txBody>
          <a:bodyPr numCol="1">
            <a:normAutofit/>
          </a:bodyPr>
          <a:lstStyle/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SCHOOL YR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 	 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ADM 		</a:t>
            </a: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	TREND </a:t>
            </a:r>
            <a:endParaRPr lang="en-US" sz="2600" b="1" dirty="0">
              <a:solidFill>
                <a:srgbClr val="200E17"/>
              </a:solidFill>
              <a:latin typeface="Trebuchet MS"/>
            </a:endParaRP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2010-2011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3,391.19		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2011-2012 		3,477.44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	+86.25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2012-2013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3,570.04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	+92.60	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2013-2014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3,558.52		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-11.52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2014-2015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3,601.45		+42.93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2015-2016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3,560.55		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-40.90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2016-2017	</a:t>
            </a: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	3,522.93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		-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37.62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000000"/>
                </a:solidFill>
                <a:latin typeface="Trebuchet MS"/>
              </a:rPr>
              <a:t>2017-2018		3,362.92</a:t>
            </a:r>
            <a:r>
              <a:rPr lang="en-US" sz="2600" b="1" dirty="0" smtClean="0">
                <a:solidFill>
                  <a:srgbClr val="7030A0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-160.03</a:t>
            </a: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2018-2019 		3,275.98             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-86.94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 (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45 ADM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)</a:t>
            </a:r>
            <a:endParaRPr lang="en-US" sz="2600" b="1" dirty="0">
              <a:solidFill>
                <a:schemeClr val="bg2">
                  <a:lumMod val="50000"/>
                </a:schemeClr>
              </a:solidFill>
              <a:latin typeface="Trebuchet MS"/>
            </a:endParaRPr>
          </a:p>
          <a:p>
            <a:pPr marL="0" lvl="0" indent="0" algn="just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2018-2019           3,270.41             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-5.57  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(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latin typeface="Trebuchet MS"/>
              </a:rPr>
              <a:t>90 ADM )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77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135 AVERAGE DAILY MEMBERSHIP TREND</a:t>
            </a:r>
            <a:r>
              <a:rPr lang="en-US" sz="2800" dirty="0">
                <a:solidFill>
                  <a:schemeClr val="accent1"/>
                </a:solidFill>
              </a:rPr>
              <a:t/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/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6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561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IMPLIED Base Student Cost </a:t>
            </a:r>
            <a:r>
              <a:rPr lang="en-US" sz="2000" dirty="0" smtClean="0">
                <a:latin typeface="Calibri" pitchFamily="34" charset="0"/>
              </a:rPr>
              <a:t>: $2,467 House Ways and Means Committee. ($-18/ pupil from FY 19 $2485)</a:t>
            </a:r>
          </a:p>
          <a:p>
            <a:pPr marL="109728" indent="0"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Teacher Pay</a:t>
            </a:r>
            <a:r>
              <a:rPr lang="en-US" sz="2000" dirty="0" smtClean="0">
                <a:latin typeface="Calibri" pitchFamily="34" charset="0"/>
              </a:rPr>
              <a:t>: 4 % Increase to Scales // Base $35,000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000" dirty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Step Increase: </a:t>
            </a:r>
            <a:r>
              <a:rPr lang="en-US" sz="2000" dirty="0" smtClean="0">
                <a:latin typeface="Calibri" pitchFamily="34" charset="0"/>
              </a:rPr>
              <a:t>Teachers ( 152 days) Classified (80% contract days)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		   **</a:t>
            </a:r>
            <a:r>
              <a:rPr lang="en-US" sz="1600" dirty="0" smtClean="0">
                <a:latin typeface="Calibri" pitchFamily="34" charset="0"/>
              </a:rPr>
              <a:t>salaries only- not on stipend scales**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000" dirty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State Aid to Classrooms</a:t>
            </a:r>
            <a:r>
              <a:rPr lang="en-US" sz="2000" dirty="0" smtClean="0">
                <a:latin typeface="Calibri" pitchFamily="34" charset="0"/>
              </a:rPr>
              <a:t>: $639,614.24  ( allocation for teacher pay increase) </a:t>
            </a:r>
          </a:p>
          <a:p>
            <a:pPr marL="109728" indent="0">
              <a:buNone/>
            </a:pPr>
            <a:endParaRPr lang="en-US" sz="1000" b="1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Health Insurance </a:t>
            </a:r>
            <a:r>
              <a:rPr lang="en-US" sz="2000" dirty="0" smtClean="0">
                <a:latin typeface="Calibri" pitchFamily="34" charset="0"/>
              </a:rPr>
              <a:t>–increase / unknown </a:t>
            </a:r>
          </a:p>
          <a:p>
            <a:pPr marL="109728" indent="0"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State Retirement </a:t>
            </a:r>
            <a:r>
              <a:rPr lang="en-US" sz="2000" dirty="0" smtClean="0">
                <a:latin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</a:rPr>
              <a:t>estimated</a:t>
            </a:r>
            <a:r>
              <a:rPr lang="en-US" sz="2000" dirty="0" smtClean="0">
                <a:latin typeface="Calibri" pitchFamily="34" charset="0"/>
              </a:rPr>
              <a:t> increase for employer ( 1%)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Current Employer Rate = 14.56 % + 6.05% = </a:t>
            </a:r>
            <a:r>
              <a:rPr lang="en-US" sz="2000" b="1" dirty="0" smtClean="0">
                <a:latin typeface="Calibri" pitchFamily="34" charset="0"/>
              </a:rPr>
              <a:t>20.61 %</a:t>
            </a:r>
            <a:r>
              <a:rPr lang="en-US" sz="2000" dirty="0" smtClean="0">
                <a:latin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FY 19-20  Rate with increase= 15.56% + </a:t>
            </a:r>
            <a:r>
              <a:rPr lang="en-US" sz="2000" b="1" dirty="0" smtClean="0">
                <a:latin typeface="Calibri" pitchFamily="34" charset="0"/>
              </a:rPr>
              <a:t>XX</a:t>
            </a:r>
            <a:r>
              <a:rPr lang="en-US" sz="2000" dirty="0" smtClean="0">
                <a:latin typeface="Calibri" pitchFamily="34" charset="0"/>
              </a:rPr>
              <a:t>= 22.16%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{ </a:t>
            </a:r>
            <a:r>
              <a:rPr lang="en-US" sz="1600" dirty="0" smtClean="0">
                <a:latin typeface="Calibri" pitchFamily="34" charset="0"/>
              </a:rPr>
              <a:t>XX= 6.60 (6.05+.55) using same surcharge increase as 18-19 of .55}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7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762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BASIS </a:t>
            </a:r>
            <a: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  <a:t>OF BUDGET </a:t>
            </a: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FY 2020 GENERAL FUND BUDGET</a:t>
            </a:r>
            <a: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( WAYS AND MEANS )</a:t>
            </a:r>
            <a:endParaRPr lang="en-US" sz="2000" dirty="0">
              <a:solidFill>
                <a:srgbClr val="0070C0"/>
              </a:solidFill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LOCAL 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MILLAGE FOR 18-19		206.00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VALUE OF 1 MILL		$34,300.16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95% COLLECTION 		$32,585.15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MILLAGE FOR 19-20		211.03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PROJECTED</a:t>
            </a:r>
            <a:r>
              <a:rPr lang="en-US" dirty="0" smtClean="0">
                <a:solidFill>
                  <a:srgbClr val="002060"/>
                </a:solidFill>
              </a:rPr>
              <a:t> LOCAL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TAX REVENUE			$6,876,327.12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INCREASE FROM 18-19		$161,953.19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Millage increase 		5.03 mills</a:t>
            </a:r>
          </a:p>
        </p:txBody>
      </p:sp>
    </p:spTree>
    <p:extLst>
      <p:ext uri="{BB962C8B-B14F-4D97-AF65-F5344CB8AC3E}">
        <p14:creationId xmlns:p14="http://schemas.microsoft.com/office/powerpoint/2010/main" val="79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EFA PROJECTIONS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533" y="20574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IMPLIED BASE STUDENT COST		$2,467   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PERCENT OF STATE SUPPORT		 85.05%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STATE BASE STUDENT COST 		$2,098.41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LOCAL BASE STUDENT COST		 $368.59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PROJECTED </a:t>
            </a:r>
            <a:r>
              <a:rPr lang="en-US" dirty="0" smtClean="0">
                <a:solidFill>
                  <a:srgbClr val="002060"/>
                </a:solidFill>
              </a:rPr>
              <a:t>19-20 </a:t>
            </a:r>
            <a:r>
              <a:rPr lang="en-US" dirty="0">
                <a:solidFill>
                  <a:srgbClr val="002060"/>
                </a:solidFill>
              </a:rPr>
              <a:t>EFA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$10,076,348.11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** Total weighted students based on 45 ADM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007F65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</TotalTime>
  <Words>640</Words>
  <Application>Microsoft Office PowerPoint</Application>
  <PresentationFormat>On-screen Show (4:3)</PresentationFormat>
  <Paragraphs>219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Florence County  School District Three</vt:lpstr>
      <vt:lpstr>MISSION</vt:lpstr>
      <vt:lpstr>2019-2020 DISTRICT GOALS</vt:lpstr>
      <vt:lpstr>History of Base Student Cost</vt:lpstr>
      <vt:lpstr> Education Budget Changes</vt:lpstr>
      <vt:lpstr>135 AVERAGE DAILY MEMBERSHIP TREND </vt:lpstr>
      <vt:lpstr> BASIS OF BUDGET FY 2020 GENERAL FUND BUDGET ( WAYS AND MEANS )</vt:lpstr>
      <vt:lpstr>LOCAL TAX</vt:lpstr>
      <vt:lpstr>EFA PROJECTIONS</vt:lpstr>
      <vt:lpstr> PRELIMINARY GENERAL FUND BUDGET FY 2019-2020 </vt:lpstr>
      <vt:lpstr>TIMELINE FOR  2019-2020    BUDGET APPROVAL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County  School District Three</dc:title>
  <dc:creator>Thomas Knotts</dc:creator>
  <cp:lastModifiedBy>Brian E Huckabee</cp:lastModifiedBy>
  <cp:revision>452</cp:revision>
  <cp:lastPrinted>2019-03-18T23:23:57Z</cp:lastPrinted>
  <dcterms:created xsi:type="dcterms:W3CDTF">2012-04-19T01:39:16Z</dcterms:created>
  <dcterms:modified xsi:type="dcterms:W3CDTF">2019-03-20T20:23:47Z</dcterms:modified>
</cp:coreProperties>
</file>